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51" r:id="rId5"/>
    <p:sldId id="276" r:id="rId6"/>
    <p:sldId id="257" r:id="rId7"/>
    <p:sldId id="271" r:id="rId8"/>
    <p:sldId id="259" r:id="rId9"/>
    <p:sldId id="261" r:id="rId10"/>
    <p:sldId id="258" r:id="rId11"/>
    <p:sldId id="262" r:id="rId12"/>
    <p:sldId id="263" r:id="rId13"/>
    <p:sldId id="266" r:id="rId14"/>
    <p:sldId id="260" r:id="rId15"/>
    <p:sldId id="275" r:id="rId16"/>
    <p:sldId id="268" r:id="rId17"/>
    <p:sldId id="277" r:id="rId18"/>
    <p:sldId id="466" r:id="rId19"/>
    <p:sldId id="279" r:id="rId20"/>
    <p:sldId id="269" r:id="rId21"/>
    <p:sldId id="270" r:id="rId22"/>
    <p:sldId id="272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F1BA1-4513-4052-A45D-EE44D0451EFE}" v="4" dt="2023-05-30T07:33:55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2F2F1BA1-4513-4052-A45D-EE44D0451EFE}"/>
    <pc:docChg chg="modSld">
      <pc:chgData name="Stijn Weijermars" userId="2933e1d2-70ff-47b3-ad61-d61e32fda646" providerId="ADAL" clId="{2F2F1BA1-4513-4052-A45D-EE44D0451EFE}" dt="2023-05-30T07:33:55.785" v="23" actId="14100"/>
      <pc:docMkLst>
        <pc:docMk/>
      </pc:docMkLst>
      <pc:sldChg chg="modSp mod">
        <pc:chgData name="Stijn Weijermars" userId="2933e1d2-70ff-47b3-ad61-d61e32fda646" providerId="ADAL" clId="{2F2F1BA1-4513-4052-A45D-EE44D0451EFE}" dt="2023-05-30T07:10:02.564" v="10" actId="1076"/>
        <pc:sldMkLst>
          <pc:docMk/>
          <pc:sldMk cId="960591205" sldId="269"/>
        </pc:sldMkLst>
        <pc:picChg chg="mod">
          <ac:chgData name="Stijn Weijermars" userId="2933e1d2-70ff-47b3-ad61-d61e32fda646" providerId="ADAL" clId="{2F2F1BA1-4513-4052-A45D-EE44D0451EFE}" dt="2023-05-30T07:10:02.564" v="10" actId="1076"/>
          <ac:picMkLst>
            <pc:docMk/>
            <pc:sldMk cId="960591205" sldId="269"/>
            <ac:picMk id="5" creationId="{00000000-0000-0000-0000-000000000000}"/>
          </ac:picMkLst>
        </pc:picChg>
      </pc:sldChg>
      <pc:sldChg chg="modSp mod">
        <pc:chgData name="Stijn Weijermars" userId="2933e1d2-70ff-47b3-ad61-d61e32fda646" providerId="ADAL" clId="{2F2F1BA1-4513-4052-A45D-EE44D0451EFE}" dt="2023-05-30T07:21:45.824" v="15" actId="20577"/>
        <pc:sldMkLst>
          <pc:docMk/>
          <pc:sldMk cId="3424134703" sldId="272"/>
        </pc:sldMkLst>
        <pc:spChg chg="mod">
          <ac:chgData name="Stijn Weijermars" userId="2933e1d2-70ff-47b3-ad61-d61e32fda646" providerId="ADAL" clId="{2F2F1BA1-4513-4052-A45D-EE44D0451EFE}" dt="2023-05-30T07:21:45.824" v="15" actId="20577"/>
          <ac:spMkLst>
            <pc:docMk/>
            <pc:sldMk cId="3424134703" sldId="272"/>
            <ac:spMk id="3" creationId="{00000000-0000-0000-0000-000000000000}"/>
          </ac:spMkLst>
        </pc:spChg>
      </pc:sldChg>
      <pc:sldChg chg="modSp mod">
        <pc:chgData name="Stijn Weijermars" userId="2933e1d2-70ff-47b3-ad61-d61e32fda646" providerId="ADAL" clId="{2F2F1BA1-4513-4052-A45D-EE44D0451EFE}" dt="2023-05-30T07:33:55.785" v="23" actId="14100"/>
        <pc:sldMkLst>
          <pc:docMk/>
          <pc:sldMk cId="2254931403" sldId="274"/>
        </pc:sldMkLst>
        <pc:spChg chg="mod">
          <ac:chgData name="Stijn Weijermars" userId="2933e1d2-70ff-47b3-ad61-d61e32fda646" providerId="ADAL" clId="{2F2F1BA1-4513-4052-A45D-EE44D0451EFE}" dt="2023-05-30T07:33:49.762" v="21" actId="20577"/>
          <ac:spMkLst>
            <pc:docMk/>
            <pc:sldMk cId="2254931403" sldId="274"/>
            <ac:spMk id="3" creationId="{00000000-0000-0000-0000-000000000000}"/>
          </ac:spMkLst>
        </pc:spChg>
        <pc:picChg chg="mod">
          <ac:chgData name="Stijn Weijermars" userId="2933e1d2-70ff-47b3-ad61-d61e32fda646" providerId="ADAL" clId="{2F2F1BA1-4513-4052-A45D-EE44D0451EFE}" dt="2023-05-30T07:33:55.785" v="23" actId="14100"/>
          <ac:picMkLst>
            <pc:docMk/>
            <pc:sldMk cId="2254931403" sldId="274"/>
            <ac:picMk id="4" creationId="{00000000-0000-0000-0000-000000000000}"/>
          </ac:picMkLst>
        </pc:picChg>
      </pc:sldChg>
      <pc:sldChg chg="modSp mod">
        <pc:chgData name="Stijn Weijermars" userId="2933e1d2-70ff-47b3-ad61-d61e32fda646" providerId="ADAL" clId="{2F2F1BA1-4513-4052-A45D-EE44D0451EFE}" dt="2023-05-30T07:09:20.780" v="8" actId="1076"/>
        <pc:sldMkLst>
          <pc:docMk/>
          <pc:sldMk cId="2526927883" sldId="279"/>
        </pc:sldMkLst>
        <pc:picChg chg="mod">
          <ac:chgData name="Stijn Weijermars" userId="2933e1d2-70ff-47b3-ad61-d61e32fda646" providerId="ADAL" clId="{2F2F1BA1-4513-4052-A45D-EE44D0451EFE}" dt="2023-05-30T07:09:20.780" v="8" actId="1076"/>
          <ac:picMkLst>
            <pc:docMk/>
            <pc:sldMk cId="2526927883" sldId="279"/>
            <ac:picMk id="5" creationId="{6C6E28C5-D871-4E36-9AB9-32B616F1CE49}"/>
          </ac:picMkLst>
        </pc:picChg>
      </pc:sldChg>
      <pc:sldChg chg="modSp mod">
        <pc:chgData name="Stijn Weijermars" userId="2933e1d2-70ff-47b3-ad61-d61e32fda646" providerId="ADAL" clId="{2F2F1BA1-4513-4052-A45D-EE44D0451EFE}" dt="2023-05-30T07:08:03.787" v="7" actId="20577"/>
        <pc:sldMkLst>
          <pc:docMk/>
          <pc:sldMk cId="3958177516" sldId="351"/>
        </pc:sldMkLst>
        <pc:spChg chg="mod">
          <ac:chgData name="Stijn Weijermars" userId="2933e1d2-70ff-47b3-ad61-d61e32fda646" providerId="ADAL" clId="{2F2F1BA1-4513-4052-A45D-EE44D0451EFE}" dt="2023-05-30T07:08:03.787" v="7" actId="20577"/>
          <ac:spMkLst>
            <pc:docMk/>
            <pc:sldMk cId="3958177516" sldId="35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bl.nl/sites/default/files/downloads/pbl-2020-beschikbaarheid-en-toepassingsmogelijkheden-van-duurzame-biomassa-verslag-zoektocht-naar-gedeelde-feiten-opvattingen_4188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YjFWiMJdo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necalculator.nl/" TargetMode="External"/><Relationship Id="rId2" Type="http://schemas.openxmlformats.org/officeDocument/2006/relationships/hyperlink" Target="https://www.zonatlas.nl/star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www.woonkostenwijzer.nl/tools/zonnepanel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5BCEAAF6-D7CA-CC57-CBDF-145FC343E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8" t="17209" r="48126" b="13016"/>
          <a:stretch/>
        </p:blipFill>
        <p:spPr>
          <a:xfrm>
            <a:off x="1259132" y="-238998"/>
            <a:ext cx="7244407" cy="97909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2800" dirty="0"/>
              <a:t>Energie en Ruimtegebruik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467474" y="5389280"/>
            <a:ext cx="3668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30-05-2023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</a:t>
            </a:r>
          </a:p>
          <a:p>
            <a:r>
              <a:rPr lang="nl-NL" sz="2400" dirty="0">
                <a:solidFill>
                  <a:schemeClr val="tx1"/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40699" t="17677" r="26260" b="9749"/>
          <a:stretch/>
        </p:blipFill>
        <p:spPr>
          <a:xfrm>
            <a:off x="4758521" y="1894953"/>
            <a:ext cx="3514621" cy="43402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644" t="23088" r="29826" b="9375"/>
          <a:stretch/>
        </p:blipFill>
        <p:spPr>
          <a:xfrm>
            <a:off x="1405721" y="1815152"/>
            <a:ext cx="3352800" cy="4462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zon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6041839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Zon op zee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5722527"/>
            <a:ext cx="1787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Zon op braakliggend terrein</a:t>
            </a:r>
          </a:p>
        </p:txBody>
      </p:sp>
    </p:spTree>
    <p:extLst>
      <p:ext uri="{BB962C8B-B14F-4D97-AF65-F5344CB8AC3E}">
        <p14:creationId xmlns:p14="http://schemas.microsoft.com/office/powerpoint/2010/main" val="67496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358" y="495755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580A10-7E5F-4537-B2B5-921B49C0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"/>
          <a:stretch/>
        </p:blipFill>
        <p:spPr>
          <a:xfrm>
            <a:off x="0" y="3599543"/>
            <a:ext cx="12383210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937108" y="5647605"/>
            <a:ext cx="8833383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58B80-9B55-47C7-8923-ABF29228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4" y="668678"/>
            <a:ext cx="9839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760051" cy="1325563"/>
          </a:xfrm>
        </p:spPr>
        <p:txBody>
          <a:bodyPr/>
          <a:lstStyle/>
          <a:p>
            <a:r>
              <a:rPr lang="nl-NL" dirty="0"/>
              <a:t>Voorbeelden mogelijke oplossingen voor water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4967785"/>
            <a:ext cx="148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Energie uit golfslag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4967785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Blauwe energie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539" t="22527" r="30770" b="9189"/>
          <a:stretch/>
        </p:blipFill>
        <p:spPr>
          <a:xfrm>
            <a:off x="1617709" y="1787857"/>
            <a:ext cx="1909791" cy="26476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1014" t="26073" r="30036" b="9376"/>
          <a:stretch/>
        </p:blipFill>
        <p:spPr>
          <a:xfrm>
            <a:off x="4763070" y="1883392"/>
            <a:ext cx="211201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F46AA-1B3F-443A-AC26-7D0FA616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1C3AE-4370-4F29-A729-D8F63444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Planbureau voor de leefomgeving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https://www.pbl.nl/sites/default/files/downloads/pbl-2020-beschikbaarheid-en-toepassingsmogelijkheden-van-duurzame-biomassa-verslag-zoektocht-naar-gedeelde-feiten-opvattingen_4188.pdf</a:t>
            </a: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8D1E54-081A-4FF0-990A-435B1160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2515506"/>
            <a:ext cx="4575629" cy="26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4B5AEE-14B4-4DD7-9AA8-AE26F009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51" y="179285"/>
            <a:ext cx="10521497" cy="6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6E28C5-D871-4E36-9AB9-32B616F1C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33" y="349881"/>
            <a:ext cx="9221320" cy="6281037"/>
          </a:xfrm>
        </p:spPr>
      </p:pic>
    </p:spTree>
    <p:extLst>
      <p:ext uri="{BB962C8B-B14F-4D97-AF65-F5344CB8AC3E}">
        <p14:creationId xmlns:p14="http://schemas.microsoft.com/office/powerpoint/2010/main" val="252692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Kernenergie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33" y="1560060"/>
            <a:ext cx="6633781" cy="20320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0853" t="28324" r="33266" b="12153"/>
          <a:stretch/>
        </p:blipFill>
        <p:spPr>
          <a:xfrm>
            <a:off x="8274300" y="2364384"/>
            <a:ext cx="2657928" cy="34369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3644DDB-1A63-4514-862C-5060E23FFA74}"/>
              </a:ext>
            </a:extLst>
          </p:cNvPr>
          <p:cNvSpPr txBox="1"/>
          <p:nvPr/>
        </p:nvSpPr>
        <p:spPr>
          <a:xfrm>
            <a:off x="1305533" y="5801360"/>
            <a:ext cx="625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Zondag met Lubach; kernenergie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59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de distributie, conversie en opslag vraagt ruimte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8884" t="15426" r="26574" b="31002"/>
          <a:stretch/>
        </p:blipFill>
        <p:spPr>
          <a:xfrm>
            <a:off x="1146629" y="2465614"/>
            <a:ext cx="3024063" cy="37113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8885" t="13641" r="26908" b="31399"/>
          <a:stretch/>
        </p:blipFill>
        <p:spPr>
          <a:xfrm>
            <a:off x="4383313" y="2363887"/>
            <a:ext cx="2987138" cy="38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500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2030 reductie CO</a:t>
            </a:r>
            <a:r>
              <a:rPr lang="nl-NL" sz="2000" dirty="0"/>
              <a:t>2</a:t>
            </a:r>
            <a:r>
              <a:rPr lang="nl-NL" dirty="0"/>
              <a:t> uitstoot met 49% (t.o.v. 1990)</a:t>
            </a:r>
          </a:p>
          <a:p>
            <a:r>
              <a:rPr lang="nl-NL" dirty="0"/>
              <a:t>In 2050 reductie CO</a:t>
            </a:r>
            <a:r>
              <a:rPr lang="nl-NL" sz="2000" dirty="0"/>
              <a:t>2</a:t>
            </a:r>
            <a:r>
              <a:rPr lang="nl-NL" dirty="0"/>
              <a:t> uitstoot met 95% (t.o.v. 1990)</a:t>
            </a:r>
          </a:p>
          <a:p>
            <a:r>
              <a:rPr lang="nl-NL" dirty="0"/>
              <a:t>Inzet duurzame energiebronnen!</a:t>
            </a:r>
          </a:p>
          <a:p>
            <a:r>
              <a:rPr lang="nl-NL" dirty="0"/>
              <a:t>Uitwerking in 30 energieregio’s.</a:t>
            </a:r>
          </a:p>
          <a:p>
            <a:r>
              <a:rPr lang="nl-NL" dirty="0"/>
              <a:t>Per regio een uitwerking van een Regionale Energie Strategie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informatie voor 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https://www.zonatlas.nl/start/ 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http://www.zonnecalculator.nl/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https://www.woonkostenwijzer.nl/tools/zonnepanelen/</a:t>
            </a:r>
            <a:r>
              <a:rPr lang="nl-NL" dirty="0"/>
              <a:t> </a:t>
            </a:r>
          </a:p>
        </p:txBody>
      </p:sp>
      <p:pic>
        <p:nvPicPr>
          <p:cNvPr id="4" name="Picture 2" descr="https://www.greenchoice.nl/media/2902/zonnepanelen-opbreng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18" y="3007895"/>
            <a:ext cx="2608296" cy="25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715" y="365125"/>
            <a:ext cx="10515600" cy="1325563"/>
          </a:xfrm>
        </p:spPr>
        <p:txBody>
          <a:bodyPr/>
          <a:lstStyle/>
          <a:p>
            <a:r>
              <a:rPr lang="nl-NL" dirty="0"/>
              <a:t>Energie en ruimtevraag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22969" r="27017" b="10225"/>
          <a:stretch/>
        </p:blipFill>
        <p:spPr>
          <a:xfrm>
            <a:off x="1095505" y="1690688"/>
            <a:ext cx="7395352" cy="44372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4318" t="16617" r="2256" b="17114"/>
          <a:stretch/>
        </p:blipFill>
        <p:spPr>
          <a:xfrm>
            <a:off x="8946038" y="1219200"/>
            <a:ext cx="3086306" cy="4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Energieverbruik heel Nederland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totaal gebruikten particulieren en de industrie samen circa 3.000 </a:t>
            </a:r>
            <a:r>
              <a:rPr lang="nl-NL" dirty="0" err="1"/>
              <a:t>petajoule</a:t>
            </a:r>
            <a:r>
              <a:rPr lang="nl-NL" dirty="0"/>
              <a:t> </a:t>
            </a:r>
          </a:p>
          <a:p>
            <a:endParaRPr lang="nl-NL" dirty="0"/>
          </a:p>
          <a:p>
            <a:r>
              <a:rPr lang="nl-NL" dirty="0"/>
              <a:t>Staat gelijk aan 12.000 km</a:t>
            </a:r>
            <a:r>
              <a:rPr lang="nl-NL" baseline="30000" dirty="0"/>
              <a:t>2</a:t>
            </a:r>
            <a:r>
              <a:rPr lang="nl-NL" dirty="0"/>
              <a:t> zonnepanelen</a:t>
            </a:r>
          </a:p>
          <a:p>
            <a:r>
              <a:rPr lang="nl-NL" dirty="0"/>
              <a:t>of 142.000 km</a:t>
            </a:r>
            <a:r>
              <a:rPr lang="nl-NL" baseline="30000" dirty="0"/>
              <a:t>2</a:t>
            </a:r>
            <a:r>
              <a:rPr lang="nl-NL" dirty="0"/>
              <a:t> Biomassateelt;</a:t>
            </a:r>
          </a:p>
          <a:p>
            <a:r>
              <a:rPr lang="nl-NL" dirty="0"/>
              <a:t>of 100.000 Windmolens…….</a:t>
            </a:r>
          </a:p>
          <a:p>
            <a:endParaRPr lang="nl-NL" dirty="0"/>
          </a:p>
          <a:p>
            <a:r>
              <a:rPr lang="nl-NL" dirty="0"/>
              <a:t>Totaal oppervlakte Nederland  is 41.543 km²</a:t>
            </a:r>
          </a:p>
          <a:p>
            <a:r>
              <a:rPr lang="nl-NL" dirty="0"/>
              <a:t>Kortom: </a:t>
            </a:r>
            <a:r>
              <a:rPr lang="nl-NL"/>
              <a:t>GROTE UITDAGING </a:t>
            </a:r>
            <a:r>
              <a:rPr lang="nl-NL" dirty="0"/>
              <a:t>en inzet op diverse oplossingen</a:t>
            </a:r>
          </a:p>
        </p:txBody>
      </p:sp>
    </p:spTree>
    <p:extLst>
      <p:ext uri="{BB962C8B-B14F-4D97-AF65-F5344CB8AC3E}">
        <p14:creationId xmlns:p14="http://schemas.microsoft.com/office/powerpoint/2010/main" val="290601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7092066" y="5759455"/>
            <a:ext cx="8632329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335DC3-8890-453C-9A83-9DFF85FD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7" y="217714"/>
            <a:ext cx="1013645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697835" y="5644188"/>
            <a:ext cx="8956334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8AD5CC-880B-4B8A-88CB-A4DDA45C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03657" cy="69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317" y="2373196"/>
            <a:ext cx="4866564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Mogelijke beperkingen windenergie op land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8" t="17209" r="48126" b="13016"/>
          <a:stretch/>
        </p:blipFill>
        <p:spPr>
          <a:xfrm>
            <a:off x="-106190" y="-241874"/>
            <a:ext cx="5370828" cy="72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wind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36" t="22656" r="30368" b="9283"/>
          <a:stretch/>
        </p:blipFill>
        <p:spPr>
          <a:xfrm>
            <a:off x="1124966" y="1354378"/>
            <a:ext cx="3737319" cy="49151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28801" y="6317613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windbossen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9442" t="18050" r="61607" b="9748"/>
          <a:stretch/>
        </p:blipFill>
        <p:spPr>
          <a:xfrm>
            <a:off x="4694831" y="1528549"/>
            <a:ext cx="3389626" cy="47528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303670" y="6317613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windakkers</a:t>
            </a:r>
          </a:p>
        </p:txBody>
      </p:sp>
    </p:spTree>
    <p:extLst>
      <p:ext uri="{BB962C8B-B14F-4D97-AF65-F5344CB8AC3E}">
        <p14:creationId xmlns:p14="http://schemas.microsoft.com/office/powerpoint/2010/main" val="202190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44B9D9-EE97-4A3D-8E6E-2B7646C9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7" y="1579817"/>
            <a:ext cx="5220384" cy="5032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3C656F-047F-48C6-A406-B5183262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16" y="1570158"/>
            <a:ext cx="4642984" cy="52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158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F8EC8820-71F4-4E3D-97EB-F9896E77A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325</Words>
  <Application>Microsoft Office PowerPoint</Application>
  <PresentationFormat>Breedbeeld</PresentationFormat>
  <Paragraphs>69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1_Kantoorthema</vt:lpstr>
      <vt:lpstr>Water en energie</vt:lpstr>
      <vt:lpstr>Klimaatakkoord</vt:lpstr>
      <vt:lpstr>Energie en ruimtevraag</vt:lpstr>
      <vt:lpstr>Energieverbruik heel Nederland </vt:lpstr>
      <vt:lpstr>Energie uit wind</vt:lpstr>
      <vt:lpstr>Energie uit wind</vt:lpstr>
      <vt:lpstr>Mogelijke beperkingen windenergie op land</vt:lpstr>
      <vt:lpstr>Voorbeelden mogelijke oplossingen voor wind</vt:lpstr>
      <vt:lpstr>Zonne-energie</vt:lpstr>
      <vt:lpstr>Voorbeelden mogelijke oplossingen voor zon</vt:lpstr>
      <vt:lpstr>Energie uit water</vt:lpstr>
      <vt:lpstr>Energie uit water</vt:lpstr>
      <vt:lpstr>Voorbeelden mogelijke oplossingen voor water</vt:lpstr>
      <vt:lpstr>Biomassa</vt:lpstr>
      <vt:lpstr>PowerPoint-presentatie</vt:lpstr>
      <vt:lpstr>PowerPoint-presentatie</vt:lpstr>
      <vt:lpstr>Kernenergie</vt:lpstr>
      <vt:lpstr>En…</vt:lpstr>
      <vt:lpstr>Opdracht, Zonne-energie in je plangebied</vt:lpstr>
      <vt:lpstr>Relevante informatie voor opdracht: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6</cp:revision>
  <dcterms:created xsi:type="dcterms:W3CDTF">2022-04-18T20:43:08Z</dcterms:created>
  <dcterms:modified xsi:type="dcterms:W3CDTF">2023-05-30T07:34:04Z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